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6" y="3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ed25d2857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ed25d2857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ed25d285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ed25d285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ed25d285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ed25d2857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ed25d285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ed25d285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ed25d285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ed25d285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ed25d285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ed25d285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ed25d2857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ed25d2857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d25d285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d25d285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ed25d285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ed25d285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ed25d285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ed25d285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ed25d285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ed25d285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ed25d285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ed25d285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ed25d285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ed25d285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ed25d285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ed25d285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ed25d285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ed25d285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/>
              <a:t>EMPAQUES</a:t>
            </a:r>
            <a:endParaRPr sz="600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objetivo de la central de esterilización siempre será entregar a todas las áreas de la institución los dispositivos estériles para su uso.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4939500" y="2086050"/>
            <a:ext cx="3837000" cy="20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000"/>
              <a:t>Blanco, de resistencia mecánica, posee un lado áspero y uno satinado, de modo que no libera pelusas. 60GS/M2.</a:t>
            </a:r>
            <a:endParaRPr sz="2000"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00" y="1054038"/>
            <a:ext cx="4314125" cy="30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4939500" y="964725"/>
            <a:ext cx="251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Papel kraft</a:t>
            </a:r>
            <a:endParaRPr sz="3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4939500" y="1868650"/>
            <a:ext cx="3837000" cy="23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000"/>
              <a:t>Bobinas pelables de papel grado médico y film con testigo químico impreso para procesos de esterilización por vapor y óxido de etileno.</a:t>
            </a:r>
            <a:endParaRPr sz="2000"/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t="20929"/>
          <a:stretch/>
        </p:blipFill>
        <p:spPr>
          <a:xfrm>
            <a:off x="152400" y="1299002"/>
            <a:ext cx="4419601" cy="25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4939500" y="1006675"/>
            <a:ext cx="3020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Pouch</a:t>
            </a:r>
            <a:endParaRPr sz="3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body" idx="2"/>
          </p:nvPr>
        </p:nvSpPr>
        <p:spPr>
          <a:xfrm>
            <a:off x="4939500" y="927850"/>
            <a:ext cx="1743600" cy="9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3600" b="1"/>
              <a:t>Tyvek</a:t>
            </a:r>
            <a:endParaRPr sz="3600" b="1"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5253"/>
            <a:ext cx="4419601" cy="239298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4939500" y="2166500"/>
            <a:ext cx="3561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Fabricadas con polipropileno de alta densidad y Tyvek. Sin riesgo de desgarro, excelente resistencia a la penetración microbiana. 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body" idx="2"/>
          </p:nvPr>
        </p:nvSpPr>
        <p:spPr>
          <a:xfrm>
            <a:off x="4939500" y="2404850"/>
            <a:ext cx="3837000" cy="15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000"/>
              <a:t>Con y sin filtro. Fabricados en aluminio o acero inoxidable.</a:t>
            </a:r>
            <a:endParaRPr sz="2000"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50" y="166400"/>
            <a:ext cx="3189225" cy="31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5675" y="26996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4939500" y="865450"/>
            <a:ext cx="3327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Contenedores rígidos</a:t>
            </a:r>
            <a:endParaRPr sz="3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63" y="166375"/>
            <a:ext cx="540067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Puntos a tener en cuenta</a:t>
            </a: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2410112" y="13671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813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25"/>
              <a:buChar char="➔"/>
            </a:pPr>
            <a:r>
              <a:rPr lang="es-419" sz="1725" b="1"/>
              <a:t>Mínimo desprendimiento de pelusa:</a:t>
            </a:r>
            <a:endParaRPr sz="1725" b="1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s-419" sz="1725"/>
              <a:t>Polipropileno 2%</a:t>
            </a:r>
            <a:endParaRPr sz="1725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s-419" sz="1725"/>
              <a:t>Tela de algodón de 280 hilos 57%</a:t>
            </a:r>
            <a:endParaRPr sz="1725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s-419" sz="1725"/>
              <a:t>Papel crepado 4%</a:t>
            </a:r>
            <a:endParaRPr sz="1725"/>
          </a:p>
          <a:p>
            <a:pPr marL="457200" lvl="0" indent="-33813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25"/>
              <a:buChar char="➔"/>
            </a:pPr>
            <a:r>
              <a:rPr lang="es-419" sz="1725" b="1"/>
              <a:t>Mínimo de penetración de partículas secas:</a:t>
            </a:r>
            <a:endParaRPr sz="1725" b="1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s-419" sz="1725"/>
              <a:t>Polipropileno  2 partículas</a:t>
            </a:r>
            <a:endParaRPr sz="1725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s-419" sz="1725"/>
              <a:t>Tela de algodón de 280 hilos  650 partículas</a:t>
            </a:r>
            <a:endParaRPr sz="1725"/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es-419" sz="1725"/>
              <a:t>Papel crepado  3 partículas</a:t>
            </a:r>
            <a:endParaRPr sz="1725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l="14788" t="2944" r="13211" b="7545"/>
          <a:stretch/>
        </p:blipFill>
        <p:spPr>
          <a:xfrm>
            <a:off x="341150" y="79000"/>
            <a:ext cx="5340000" cy="49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5833250" y="2647950"/>
            <a:ext cx="279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 el tiempo en que un material biomédico según el tipo de envoltorio, las condiciones de almacenamiento y el tipo de manipulación permanece estéril</a:t>
            </a: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5833250" y="2107700"/>
            <a:ext cx="2400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Vida de estante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417350" y="136825"/>
            <a:ext cx="5263800" cy="946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/>
          <p:cNvSpPr txBox="1"/>
          <p:nvPr/>
        </p:nvSpPr>
        <p:spPr>
          <a:xfrm>
            <a:off x="874225" y="317575"/>
            <a:ext cx="463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TÉCNICAS PARA ENVOLVER</a:t>
            </a:r>
            <a:endParaRPr sz="2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28">
            <a:extLst>
              <a:ext uri="{FF2B5EF4-FFF2-40B4-BE49-F238E27FC236}">
                <a16:creationId xmlns:a16="http://schemas.microsoft.com/office/drawing/2014/main" id="{72EE0CA2-6CFB-473B-9846-FF00C63832F0}"/>
              </a:ext>
            </a:extLst>
          </p:cNvPr>
          <p:cNvSpPr/>
          <p:nvPr/>
        </p:nvSpPr>
        <p:spPr>
          <a:xfrm>
            <a:off x="361507" y="1226288"/>
            <a:ext cx="8343643" cy="287753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67;p28">
            <a:extLst>
              <a:ext uri="{FF2B5EF4-FFF2-40B4-BE49-F238E27FC236}">
                <a16:creationId xmlns:a16="http://schemas.microsoft.com/office/drawing/2014/main" id="{B4D7961A-572E-497C-B6FB-088CE7271E78}"/>
              </a:ext>
            </a:extLst>
          </p:cNvPr>
          <p:cNvSpPr/>
          <p:nvPr/>
        </p:nvSpPr>
        <p:spPr>
          <a:xfrm>
            <a:off x="400178" y="1226288"/>
            <a:ext cx="8343643" cy="287753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1"/>
                </a:solidFill>
              </a:rPr>
              <a:t>Es el tiempo en que un material biomédico según el tipo de envoltorio, las condiciones de almacenamiento y el tipo de manipulación permanece estéril.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BFD3C8D-B014-4137-AE00-A4EA8C0BEC73}"/>
              </a:ext>
            </a:extLst>
          </p:cNvPr>
          <p:cNvSpPr/>
          <p:nvPr/>
        </p:nvSpPr>
        <p:spPr>
          <a:xfrm>
            <a:off x="1616150" y="1226288"/>
            <a:ext cx="554886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VIDA ESTANTE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44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D87D7-3087-4CE4-8355-A4541FBC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RESOLUCION 387/04</a:t>
            </a: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0983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8EBFE64-5921-4AEE-ADD1-8E9442B1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5" y="1515648"/>
            <a:ext cx="8683795" cy="211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6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251525" y="2082749"/>
            <a:ext cx="40452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La complejidad del proceso radica en estas dos variables:</a:t>
            </a:r>
            <a:endParaRPr sz="240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s-419" sz="2200"/>
              <a:t>Una disponibilidad de equipos muy sofisticados para los procedimientos quirúrgicos.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➔"/>
            </a:pPr>
            <a:r>
              <a:rPr lang="es-419" sz="2200"/>
              <a:t>Un número mayor de métodos de esterilización.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E7973-4421-44CA-BFDC-921D8FF3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BAREMO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3FC448-A5FD-4479-B34E-57A0CFA05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600" dirty="0"/>
              <a:t>Según Resolución 387/04</a:t>
            </a:r>
            <a:endParaRPr lang="es-AR" sz="1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23FC56-18C7-4D67-A625-76EF2E22E25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55854" y="-2747477"/>
            <a:ext cx="5403602" cy="7166777"/>
          </a:xfrm>
        </p:spPr>
        <p:txBody>
          <a:bodyPr/>
          <a:lstStyle/>
          <a:p>
            <a:r>
              <a:rPr lang="es-ES" dirty="0"/>
              <a:t>PUNTAJE                        DURACIÓN</a:t>
            </a:r>
            <a:endParaRPr lang="es-A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09CE6C0-DC70-4169-B5DB-2B0F3150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54" y="982980"/>
            <a:ext cx="4541485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4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2521950" y="713025"/>
            <a:ext cx="6321600" cy="3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2000"/>
              <a:t>Elegir empaque para esterilizar exige conocimiento, análisis y toma de decisiones.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419" sz="2000"/>
              <a:t>El empaque debe:</a:t>
            </a: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Permitir que el agente esterilizante pueda penetrar y estar en contacto con el producto médico.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Ser una barrera efectiva para asegurar que el dispositivo conserve su esterilidad.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419" sz="2000"/>
              <a:t>Dejarse abrir de tal forma que pueda extraer el dispositivo en forma aséptica.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2410100" y="982200"/>
            <a:ext cx="6321600" cy="3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400"/>
              <a:t>Todo producto médico, para ser esterilizado, almacenado y transportado hasta el punto de uso, debe ser acondicionado en empaques seleccionados para garantizar las condiciones de esterilidad, protegerlo del polvo y los microorganismos, y protegerlo contra los daños durante su manipulación.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265500" y="2235298"/>
            <a:ext cx="40452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/>
              <a:t>Tipos de embalaje</a:t>
            </a:r>
            <a:endParaRPr sz="3000"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739775" y="335550"/>
            <a:ext cx="4236300" cy="41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s-419" b="1"/>
              <a:t>Primario:</a:t>
            </a:r>
            <a:r>
              <a:rPr lang="es-419"/>
              <a:t> previene la recontaminación tras la esterilización del producto. Actúa como una barrera microbiana efectiva, permite el paso del aire y del agente esterilizante. Pueden ser: dos capas de papel grado médico simple o pouch contenedores con los filtros adecuados.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s-419" b="1"/>
              <a:t>Secundario: </a:t>
            </a:r>
            <a:r>
              <a:rPr lang="es-419"/>
              <a:t>facilita un almacenaje y un transporte adecuado. Embalaje de plástico extra, ofrece una protección adicional contra el polvo y la acción mecánica. Pueden ser: embalaje de plástico extra, contenedor.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2400250" y="880750"/>
            <a:ext cx="6321600" cy="1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10 criterios para determinar el tipo de empaque según la PAHO:</a:t>
            </a:r>
            <a:endParaRPr sz="240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2400300" y="2136075"/>
            <a:ext cx="35139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/>
              <a:t>Porosidad / permeabilidad.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/>
              <a:t>Resistencia al estallido.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/>
              <a:t>Resistencia al desgarro.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/>
              <a:t>Resistencia a la abrasión.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/>
              <a:t>Desprendimiento de partículas.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2" name="Google Shape;102;p18" descr="6" title="6"/>
          <p:cNvSpPr txBox="1">
            <a:spLocks noGrp="1"/>
          </p:cNvSpPr>
          <p:nvPr>
            <p:ph type="body" idx="2"/>
          </p:nvPr>
        </p:nvSpPr>
        <p:spPr>
          <a:xfrm>
            <a:off x="5879172" y="21360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/>
              <a:t>Repelencia.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/>
              <a:t>Memoria.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/>
              <a:t>Facilidad de uso.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/>
              <a:t>Atóxico.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/>
              <a:t>Resistencia al aire.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Tipos de empaques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4953475" y="2140600"/>
            <a:ext cx="3837000" cy="15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400"/>
              <a:t>Generalmente algodón y poliéster de 55 hilos/cm2.</a:t>
            </a:r>
            <a:endParaRPr sz="2400"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50" y="374912"/>
            <a:ext cx="4172275" cy="43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4953475" y="1132525"/>
            <a:ext cx="271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Tela tejida</a:t>
            </a:r>
            <a:endParaRPr sz="3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4939500" y="2134300"/>
            <a:ext cx="3837000" cy="20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2000"/>
              <a:t>Existen diferentes tipos, son una combinación de celulosa y fibras sintéticas o 100% de fibras sintéticas por método de fusión.</a:t>
            </a:r>
            <a:endParaRPr sz="2000"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25" y="1412625"/>
            <a:ext cx="4486875" cy="2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4939500" y="1076575"/>
            <a:ext cx="3020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Tela no tejida</a:t>
            </a:r>
            <a:endParaRPr sz="3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536</Words>
  <Application>Microsoft Office PowerPoint</Application>
  <PresentationFormat>Presentación en pantalla (16:9)</PresentationFormat>
  <Paragraphs>62</Paragraphs>
  <Slides>20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Lato</vt:lpstr>
      <vt:lpstr>Raleway</vt:lpstr>
      <vt:lpstr>Swiss</vt:lpstr>
      <vt:lpstr>EMPAQUES</vt:lpstr>
      <vt:lpstr>Presentación de PowerPoint</vt:lpstr>
      <vt:lpstr>Presentación de PowerPoint</vt:lpstr>
      <vt:lpstr>Presentación de PowerPoint</vt:lpstr>
      <vt:lpstr>Presentación de PowerPoint</vt:lpstr>
      <vt:lpstr>10 criterios para determinar el tipo de empaque según la PAHO:</vt:lpstr>
      <vt:lpstr>Tipos de empaques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Puntos a tener en cuenta</vt:lpstr>
      <vt:lpstr>Presentación de PowerPoint</vt:lpstr>
      <vt:lpstr>Presentación de PowerPoint</vt:lpstr>
      <vt:lpstr>RESOLUCION 387/04 </vt:lpstr>
      <vt:lpstr>Presentación de PowerPoint</vt:lpstr>
      <vt:lpstr>BAREMO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EMPAQUES</dc:title>
  <cp:lastModifiedBy>Laura Grilli</cp:lastModifiedBy>
  <cp:revision>2</cp:revision>
  <dcterms:modified xsi:type="dcterms:W3CDTF">2021-09-15T23:38:19Z</dcterms:modified>
</cp:coreProperties>
</file>